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6" r:id="rId4"/>
    <p:sldId id="258" r:id="rId5"/>
    <p:sldId id="259" r:id="rId6"/>
    <p:sldId id="260" r:id="rId7"/>
    <p:sldId id="262" r:id="rId8"/>
    <p:sldId id="261" r:id="rId9"/>
    <p:sldId id="263" r:id="rId10"/>
    <p:sldId id="267" r:id="rId11"/>
    <p:sldId id="268" r:id="rId12"/>
    <p:sldId id="269" r:id="rId13"/>
    <p:sldId id="270" r:id="rId14"/>
    <p:sldId id="265" r:id="rId15"/>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7" d="100"/>
          <a:sy n="47" d="100"/>
        </p:scale>
        <p:origin x="69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98"/>
          </a:xfrm>
          <a:prstGeom prst="rect">
            <a:avLst/>
          </a:prstGeom>
        </p:spPr>
      </p:pic>
      <p:sp>
        <p:nvSpPr>
          <p:cNvPr id="2" name="Holder 2"/>
          <p:cNvSpPr>
            <a:spLocks noGrp="1"/>
          </p:cNvSpPr>
          <p:nvPr>
            <p:ph type="ctrTitle"/>
          </p:nvPr>
        </p:nvSpPr>
        <p:spPr>
          <a:xfrm>
            <a:off x="1649209" y="1563605"/>
            <a:ext cx="7014845" cy="848994"/>
          </a:xfrm>
          <a:prstGeom prst="rect">
            <a:avLst/>
          </a:prstGeom>
        </p:spPr>
        <p:txBody>
          <a:bodyPr wrap="square" lIns="0" tIns="0" rIns="0" bIns="0">
            <a:spAutoFit/>
          </a:bodyPr>
          <a:lstStyle>
            <a:lvl1pPr>
              <a:defRPr sz="3650" b="0" i="0">
                <a:solidFill>
                  <a:srgbClr val="D2292C"/>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D2292C"/>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D2292C"/>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50" b="0" i="0">
                <a:solidFill>
                  <a:srgbClr val="D2292C"/>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98"/>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49209" y="1568520"/>
            <a:ext cx="15002281" cy="848994"/>
          </a:xfrm>
          <a:prstGeom prst="rect">
            <a:avLst/>
          </a:prstGeom>
        </p:spPr>
        <p:txBody>
          <a:bodyPr wrap="square" lIns="0" tIns="0" rIns="0" bIns="0">
            <a:spAutoFit/>
          </a:bodyPr>
          <a:lstStyle>
            <a:lvl1pPr>
              <a:defRPr sz="3650" b="0" i="0">
                <a:solidFill>
                  <a:srgbClr val="D2292C"/>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44950" y="1720850"/>
            <a:ext cx="9980295" cy="3337452"/>
          </a:xfrm>
          <a:prstGeom prst="rect">
            <a:avLst/>
          </a:prstGeom>
        </p:spPr>
        <p:txBody>
          <a:bodyPr vert="horz" wrap="square" lIns="0" tIns="13335" rIns="0" bIns="0" rtlCol="0">
            <a:spAutoFit/>
          </a:bodyPr>
          <a:lstStyle/>
          <a:p>
            <a:pPr marL="12700" marR="5080" indent="-1270" algn="ctr">
              <a:lnSpc>
                <a:spcPct val="100299"/>
              </a:lnSpc>
              <a:spcBef>
                <a:spcPts val="105"/>
              </a:spcBef>
            </a:pPr>
            <a:r>
              <a:rPr lang="en-US" sz="7200" b="1" spc="925" dirty="0" smtClean="0">
                <a:solidFill>
                  <a:srgbClr val="D2292C"/>
                </a:solidFill>
                <a:latin typeface="Verdana"/>
                <a:cs typeface="Verdana"/>
              </a:rPr>
              <a:t>PORTFOLIO THEME BUILDER</a:t>
            </a:r>
            <a:endParaRPr sz="7200" b="1" dirty="0">
              <a:latin typeface="Verdana"/>
              <a:cs typeface="Verdana"/>
            </a:endParaRPr>
          </a:p>
        </p:txBody>
      </p:sp>
      <p:pic>
        <p:nvPicPr>
          <p:cNvPr id="3" name="object 3"/>
          <p:cNvPicPr/>
          <p:nvPr/>
        </p:nvPicPr>
        <p:blipFill>
          <a:blip r:embed="rId2" cstate="print"/>
          <a:stretch>
            <a:fillRect/>
          </a:stretch>
        </p:blipFill>
        <p:spPr>
          <a:xfrm>
            <a:off x="15860903" y="537680"/>
            <a:ext cx="1533524" cy="1533524"/>
          </a:xfrm>
          <a:prstGeom prst="rect">
            <a:avLst/>
          </a:prstGeom>
        </p:spPr>
      </p:pic>
      <p:sp>
        <p:nvSpPr>
          <p:cNvPr id="4" name="TextBox 3"/>
          <p:cNvSpPr txBox="1"/>
          <p:nvPr/>
        </p:nvSpPr>
        <p:spPr>
          <a:xfrm>
            <a:off x="1454150" y="5607050"/>
            <a:ext cx="4648200" cy="1877437"/>
          </a:xfrm>
          <a:prstGeom prst="rect">
            <a:avLst/>
          </a:prstGeom>
          <a:noFill/>
        </p:spPr>
        <p:txBody>
          <a:bodyPr wrap="square" rtlCol="0">
            <a:spAutoFit/>
          </a:bodyPr>
          <a:lstStyle/>
          <a:p>
            <a:r>
              <a:rPr lang="en-US" sz="4400" b="1" dirty="0" smtClean="0">
                <a:latin typeface="Century" panose="02040604050505020304" pitchFamily="18" charset="0"/>
              </a:rPr>
              <a:t>Supervised By:</a:t>
            </a:r>
          </a:p>
          <a:p>
            <a:r>
              <a:rPr lang="en-US" sz="3600" dirty="0" smtClean="0">
                <a:latin typeface="Century" panose="02040604050505020304" pitchFamily="18" charset="0"/>
              </a:rPr>
              <a:t>Ms. </a:t>
            </a:r>
            <a:r>
              <a:rPr lang="en-US" sz="3600" dirty="0" err="1" smtClean="0">
                <a:latin typeface="Century" panose="02040604050505020304" pitchFamily="18" charset="0"/>
              </a:rPr>
              <a:t>Baljeet</a:t>
            </a:r>
            <a:r>
              <a:rPr lang="en-US" sz="3600" dirty="0" smtClean="0">
                <a:latin typeface="Century" panose="02040604050505020304" pitchFamily="18" charset="0"/>
              </a:rPr>
              <a:t> Kaur</a:t>
            </a:r>
          </a:p>
          <a:p>
            <a:r>
              <a:rPr lang="en-US" sz="3600" dirty="0" smtClean="0">
                <a:latin typeface="Century" panose="02040604050505020304" pitchFamily="18" charset="0"/>
              </a:rPr>
              <a:t>Mr. </a:t>
            </a:r>
            <a:r>
              <a:rPr lang="en-US" sz="3600" dirty="0" err="1" smtClean="0">
                <a:latin typeface="Century" panose="02040604050505020304" pitchFamily="18" charset="0"/>
              </a:rPr>
              <a:t>Vikas</a:t>
            </a:r>
            <a:r>
              <a:rPr lang="en-US" sz="3600" dirty="0" smtClean="0">
                <a:latin typeface="Century" panose="02040604050505020304" pitchFamily="18" charset="0"/>
              </a:rPr>
              <a:t> Patel</a:t>
            </a:r>
            <a:endParaRPr lang="en-US" sz="3600" dirty="0">
              <a:latin typeface="Century" panose="02040604050505020304" pitchFamily="18" charset="0"/>
            </a:endParaRPr>
          </a:p>
        </p:txBody>
      </p:sp>
      <p:sp>
        <p:nvSpPr>
          <p:cNvPr id="6" name="Rectangle 5"/>
          <p:cNvSpPr/>
          <p:nvPr/>
        </p:nvSpPr>
        <p:spPr>
          <a:xfrm>
            <a:off x="9607550" y="5607050"/>
            <a:ext cx="9150350" cy="2985433"/>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smtClean="0">
                <a:ln>
                  <a:noFill/>
                </a:ln>
                <a:solidFill>
                  <a:sysClr val="windowText" lastClr="000000"/>
                </a:solidFill>
                <a:effectLst/>
                <a:uLnTx/>
                <a:uFillTx/>
                <a:latin typeface="Century" panose="02040604050505020304" pitchFamily="18" charset="0"/>
              </a:rPr>
              <a:t>Submitted</a:t>
            </a:r>
            <a:r>
              <a:rPr kumimoji="0" lang="en-US" sz="4400" b="1" i="0" u="none" strike="noStrike" kern="0" cap="none" spc="0" normalizeH="0" noProof="0" dirty="0" smtClean="0">
                <a:ln>
                  <a:noFill/>
                </a:ln>
                <a:solidFill>
                  <a:sysClr val="windowText" lastClr="000000"/>
                </a:solidFill>
                <a:effectLst/>
                <a:uLnTx/>
                <a:uFillTx/>
                <a:latin typeface="Century" panose="02040604050505020304" pitchFamily="18" charset="0"/>
              </a:rPr>
              <a:t> </a:t>
            </a:r>
            <a:r>
              <a:rPr kumimoji="0" lang="en-US" sz="4400" b="1" i="0" u="none" strike="noStrike" kern="0" cap="none" spc="0" normalizeH="0" baseline="0" noProof="0" dirty="0" smtClean="0">
                <a:ln>
                  <a:noFill/>
                </a:ln>
                <a:solidFill>
                  <a:sysClr val="windowText" lastClr="000000"/>
                </a:solidFill>
                <a:effectLst/>
                <a:uLnTx/>
                <a:uFillTx/>
                <a:latin typeface="Century" panose="02040604050505020304" pitchFamily="18" charset="0"/>
              </a:rPr>
              <a:t>By: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err="1" smtClean="0">
                <a:ln>
                  <a:noFill/>
                </a:ln>
                <a:solidFill>
                  <a:sysClr val="windowText" lastClr="000000"/>
                </a:solidFill>
                <a:effectLst/>
                <a:uLnTx/>
                <a:uFillTx/>
                <a:latin typeface="Century" panose="02040604050505020304" pitchFamily="18" charset="0"/>
              </a:rPr>
              <a:t>Kanishk</a:t>
            </a:r>
            <a:r>
              <a:rPr kumimoji="0" lang="en-US" sz="3600" b="0" i="0" u="none" strike="noStrike" kern="0" cap="none" spc="0" normalizeH="0" baseline="0" noProof="0" dirty="0" smtClean="0">
                <a:ln>
                  <a:noFill/>
                </a:ln>
                <a:solidFill>
                  <a:sysClr val="windowText" lastClr="000000"/>
                </a:solidFill>
                <a:effectLst/>
                <a:uLnTx/>
                <a:uFillTx/>
                <a:latin typeface="Century" panose="02040604050505020304" pitchFamily="18" charset="0"/>
              </a:rPr>
              <a:t> </a:t>
            </a:r>
            <a:r>
              <a:rPr kumimoji="0" lang="en-US" sz="3600" b="0" i="0" u="none" strike="noStrike" kern="0" cap="none" spc="0" normalizeH="0" baseline="0" noProof="0" dirty="0" err="1" smtClean="0">
                <a:ln>
                  <a:noFill/>
                </a:ln>
                <a:solidFill>
                  <a:sysClr val="windowText" lastClr="000000"/>
                </a:solidFill>
                <a:effectLst/>
                <a:uLnTx/>
                <a:uFillTx/>
                <a:latin typeface="Century" panose="02040604050505020304" pitchFamily="18" charset="0"/>
              </a:rPr>
              <a:t>Kharbanda</a:t>
            </a:r>
            <a:r>
              <a:rPr lang="en-US" sz="3600" dirty="0">
                <a:latin typeface="Century" panose="02040604050505020304" pitchFamily="18" charset="0"/>
              </a:rPr>
              <a:t> </a:t>
            </a:r>
            <a:r>
              <a:rPr lang="en-US" sz="3600" dirty="0" smtClean="0">
                <a:latin typeface="Century" panose="02040604050505020304" pitchFamily="18" charset="0"/>
              </a:rPr>
              <a:t>(2210990472)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err="1" smtClean="0">
                <a:ln>
                  <a:noFill/>
                </a:ln>
                <a:solidFill>
                  <a:sysClr val="windowText" lastClr="000000"/>
                </a:solidFill>
                <a:effectLst/>
                <a:uLnTx/>
                <a:uFillTx/>
                <a:latin typeface="Century" panose="02040604050505020304" pitchFamily="18" charset="0"/>
              </a:rPr>
              <a:t>Lokesh</a:t>
            </a:r>
            <a:r>
              <a:rPr kumimoji="0" lang="en-US" sz="3600" b="0" i="0" u="none" strike="noStrike" kern="0" cap="none" spc="0" normalizeH="0" baseline="0" noProof="0" dirty="0" smtClean="0">
                <a:ln>
                  <a:noFill/>
                </a:ln>
                <a:solidFill>
                  <a:sysClr val="windowText" lastClr="000000"/>
                </a:solidFill>
                <a:effectLst/>
                <a:uLnTx/>
                <a:uFillTx/>
                <a:latin typeface="Century" panose="02040604050505020304" pitchFamily="18" charset="0"/>
              </a:rPr>
              <a:t> </a:t>
            </a:r>
            <a:r>
              <a:rPr kumimoji="0" lang="en-US" sz="3600" b="0" i="0" u="none" strike="noStrike" kern="0" cap="none" spc="0" normalizeH="0" baseline="0" noProof="0" dirty="0" err="1" smtClean="0">
                <a:ln>
                  <a:noFill/>
                </a:ln>
                <a:solidFill>
                  <a:sysClr val="windowText" lastClr="000000"/>
                </a:solidFill>
                <a:effectLst/>
                <a:uLnTx/>
                <a:uFillTx/>
                <a:latin typeface="Century" panose="02040604050505020304" pitchFamily="18" charset="0"/>
              </a:rPr>
              <a:t>Garg</a:t>
            </a:r>
            <a:r>
              <a:rPr kumimoji="0" lang="en-US" sz="3600" b="0" i="0" u="none" strike="noStrike" kern="0" cap="none" spc="0" normalizeH="0" noProof="0" dirty="0" smtClean="0">
                <a:ln>
                  <a:noFill/>
                </a:ln>
                <a:solidFill>
                  <a:sysClr val="windowText" lastClr="000000"/>
                </a:solidFill>
                <a:effectLst/>
                <a:uLnTx/>
                <a:uFillTx/>
                <a:latin typeface="Century" panose="02040604050505020304" pitchFamily="18" charset="0"/>
              </a:rPr>
              <a:t> (220990544)</a:t>
            </a:r>
          </a:p>
          <a:p>
            <a:pPr marL="0" marR="0" lvl="0" indent="0" defTabSz="914400" eaLnBrk="1" fontAlgn="auto" latinLnBrk="0" hangingPunct="1">
              <a:lnSpc>
                <a:spcPct val="100000"/>
              </a:lnSpc>
              <a:spcBef>
                <a:spcPts val="0"/>
              </a:spcBef>
              <a:spcAft>
                <a:spcPts val="0"/>
              </a:spcAft>
              <a:buClrTx/>
              <a:buSzTx/>
              <a:buFontTx/>
              <a:buNone/>
              <a:tabLst/>
              <a:defRPr/>
            </a:pPr>
            <a:r>
              <a:rPr lang="en-US" sz="3600" baseline="0" dirty="0" err="1" smtClean="0">
                <a:latin typeface="Century" panose="02040604050505020304" pitchFamily="18" charset="0"/>
              </a:rPr>
              <a:t>Kapish</a:t>
            </a:r>
            <a:r>
              <a:rPr lang="en-US" sz="3600" dirty="0" smtClean="0">
                <a:latin typeface="Century" panose="02040604050505020304" pitchFamily="18" charset="0"/>
              </a:rPr>
              <a:t> Aggarwal (2210990476)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err="1" smtClean="0">
                <a:ln>
                  <a:noFill/>
                </a:ln>
                <a:solidFill>
                  <a:sysClr val="windowText" lastClr="000000"/>
                </a:solidFill>
                <a:effectLst/>
                <a:uLnTx/>
                <a:uFillTx/>
                <a:latin typeface="Century" panose="02040604050505020304" pitchFamily="18" charset="0"/>
              </a:rPr>
              <a:t>Jaspreet</a:t>
            </a:r>
            <a:r>
              <a:rPr kumimoji="0" lang="en-US" sz="3600" b="0" i="0" u="none" strike="noStrike" kern="0" cap="none" spc="0" normalizeH="0" baseline="0" noProof="0" dirty="0" smtClean="0">
                <a:ln>
                  <a:noFill/>
                </a:ln>
                <a:solidFill>
                  <a:sysClr val="windowText" lastClr="000000"/>
                </a:solidFill>
                <a:effectLst/>
                <a:uLnTx/>
                <a:uFillTx/>
                <a:latin typeface="Century" panose="02040604050505020304" pitchFamily="18" charset="0"/>
              </a:rPr>
              <a:t> Sandhu (2210990453)</a:t>
            </a:r>
            <a:endParaRPr kumimoji="0" lang="en-US" sz="3600" b="0" i="0" u="none" strike="noStrike" kern="0" cap="none" spc="0" normalizeH="0" baseline="0" noProof="0" dirty="0">
              <a:ln>
                <a:noFill/>
              </a:ln>
              <a:solidFill>
                <a:sysClr val="windowText" lastClr="000000"/>
              </a:solidFill>
              <a:effectLst/>
              <a:uLnTx/>
              <a:uFillTx/>
              <a:latin typeface="Century" panose="02040604050505020304" pitchFamily="18" charset="0"/>
            </a:endParaRPr>
          </a:p>
        </p:txBody>
      </p:sp>
      <p:pic>
        <p:nvPicPr>
          <p:cNvPr id="7" name="image1.png" descr="A red and white sign&#10;&#10;Description automatically generated with low confidence"/>
          <p:cNvPicPr/>
          <p:nvPr/>
        </p:nvPicPr>
        <p:blipFill rotWithShape="1">
          <a:blip r:embed="rId3"/>
          <a:srcRect l="31971"/>
          <a:stretch/>
        </p:blipFill>
        <p:spPr bwMode="auto">
          <a:xfrm>
            <a:off x="15857093" y="8845848"/>
            <a:ext cx="2421890" cy="1491615"/>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pic>
        <p:nvPicPr>
          <p:cNvPr id="4" name="object 4"/>
          <p:cNvPicPr/>
          <p:nvPr/>
        </p:nvPicPr>
        <p:blipFill>
          <a:blip r:embed="rId3" cstate="print"/>
          <a:stretch>
            <a:fillRect/>
          </a:stretch>
        </p:blipFill>
        <p:spPr>
          <a:xfrm>
            <a:off x="15679419" y="689432"/>
            <a:ext cx="1533524" cy="1533524"/>
          </a:xfrm>
          <a:prstGeom prst="rect">
            <a:avLst/>
          </a:prstGeom>
        </p:spPr>
      </p:pic>
      <p:sp>
        <p:nvSpPr>
          <p:cNvPr id="5" name="object 5"/>
          <p:cNvSpPr txBox="1">
            <a:spLocks noGrp="1"/>
          </p:cNvSpPr>
          <p:nvPr>
            <p:ph type="title"/>
          </p:nvPr>
        </p:nvSpPr>
        <p:spPr>
          <a:xfrm>
            <a:off x="158750" y="1129708"/>
            <a:ext cx="17221200" cy="1093248"/>
          </a:xfrm>
          <a:prstGeom prst="rect">
            <a:avLst/>
          </a:prstGeom>
        </p:spPr>
        <p:txBody>
          <a:bodyPr vert="horz" wrap="square" lIns="0" tIns="15875" rIns="0" bIns="0" rtlCol="0">
            <a:spAutoFit/>
          </a:bodyPr>
          <a:lstStyle/>
          <a:p>
            <a:pPr marL="12700" marR="5080" algn="ctr">
              <a:lnSpc>
                <a:spcPct val="100000"/>
              </a:lnSpc>
              <a:spcBef>
                <a:spcPts val="125"/>
              </a:spcBef>
            </a:pPr>
            <a:r>
              <a:rPr lang="en-US" sz="7000" b="1" dirty="0" smtClean="0">
                <a:latin typeface="Century" panose="02040604050505020304" pitchFamily="18" charset="0"/>
              </a:rPr>
              <a:t>SOME SNAPSHOTS (cont..) </a:t>
            </a:r>
            <a:endParaRPr sz="7000" b="1" dirty="0">
              <a:latin typeface="Century" panose="02040604050505020304" pitchFamily="18" charset="0"/>
            </a:endParaRPr>
          </a:p>
        </p:txBody>
      </p:sp>
      <p:sp>
        <p:nvSpPr>
          <p:cNvPr id="7" name="TextBox 6"/>
          <p:cNvSpPr txBox="1"/>
          <p:nvPr/>
        </p:nvSpPr>
        <p:spPr>
          <a:xfrm>
            <a:off x="882650" y="2607211"/>
            <a:ext cx="16002000" cy="1323439"/>
          </a:xfrm>
          <a:prstGeom prst="rect">
            <a:avLst/>
          </a:prstGeom>
          <a:noFill/>
        </p:spPr>
        <p:txBody>
          <a:bodyPr wrap="square" rtlCol="0">
            <a:spAutoFit/>
          </a:bodyPr>
          <a:lstStyle/>
          <a:p>
            <a:pPr algn="ctr"/>
            <a:r>
              <a:rPr lang="en-US" sz="4000" dirty="0" smtClean="0">
                <a:latin typeface="Century" panose="02040604050505020304" pitchFamily="18" charset="0"/>
              </a:rPr>
              <a:t>This is the form where the user inputs data !</a:t>
            </a:r>
          </a:p>
          <a:p>
            <a:endParaRPr lang="en-US" sz="4000" dirty="0">
              <a:latin typeface="Century" panose="02040604050505020304" pitchFamily="18" charset="0"/>
            </a:endParaRPr>
          </a:p>
        </p:txBody>
      </p:sp>
      <p:pic>
        <p:nvPicPr>
          <p:cNvPr id="3" name="Picture 2"/>
          <p:cNvPicPr>
            <a:picLocks noChangeAspect="1"/>
          </p:cNvPicPr>
          <p:nvPr/>
        </p:nvPicPr>
        <p:blipFill>
          <a:blip r:embed="rId4"/>
          <a:stretch>
            <a:fillRect/>
          </a:stretch>
        </p:blipFill>
        <p:spPr>
          <a:xfrm>
            <a:off x="2673351" y="3549650"/>
            <a:ext cx="13716000" cy="5943599"/>
          </a:xfrm>
          <a:prstGeom prst="rect">
            <a:avLst/>
          </a:prstGeom>
        </p:spPr>
      </p:pic>
    </p:spTree>
    <p:extLst>
      <p:ext uri="{BB962C8B-B14F-4D97-AF65-F5344CB8AC3E}">
        <p14:creationId xmlns:p14="http://schemas.microsoft.com/office/powerpoint/2010/main" val="3552737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pic>
        <p:nvPicPr>
          <p:cNvPr id="4" name="object 4"/>
          <p:cNvPicPr/>
          <p:nvPr/>
        </p:nvPicPr>
        <p:blipFill>
          <a:blip r:embed="rId3" cstate="print"/>
          <a:stretch>
            <a:fillRect/>
          </a:stretch>
        </p:blipFill>
        <p:spPr>
          <a:xfrm>
            <a:off x="15679419" y="689432"/>
            <a:ext cx="1533524" cy="1533524"/>
          </a:xfrm>
          <a:prstGeom prst="rect">
            <a:avLst/>
          </a:prstGeom>
        </p:spPr>
      </p:pic>
      <p:sp>
        <p:nvSpPr>
          <p:cNvPr id="5" name="object 5"/>
          <p:cNvSpPr txBox="1">
            <a:spLocks noGrp="1"/>
          </p:cNvSpPr>
          <p:nvPr>
            <p:ph type="title"/>
          </p:nvPr>
        </p:nvSpPr>
        <p:spPr>
          <a:xfrm>
            <a:off x="158750" y="1129708"/>
            <a:ext cx="17221200" cy="1093248"/>
          </a:xfrm>
          <a:prstGeom prst="rect">
            <a:avLst/>
          </a:prstGeom>
        </p:spPr>
        <p:txBody>
          <a:bodyPr vert="horz" wrap="square" lIns="0" tIns="15875" rIns="0" bIns="0" rtlCol="0">
            <a:spAutoFit/>
          </a:bodyPr>
          <a:lstStyle/>
          <a:p>
            <a:pPr marL="12700" marR="5080" algn="ctr">
              <a:lnSpc>
                <a:spcPct val="100000"/>
              </a:lnSpc>
              <a:spcBef>
                <a:spcPts val="125"/>
              </a:spcBef>
            </a:pPr>
            <a:r>
              <a:rPr lang="en-US" sz="7000" b="1" dirty="0" smtClean="0">
                <a:latin typeface="Century" panose="02040604050505020304" pitchFamily="18" charset="0"/>
              </a:rPr>
              <a:t>SOME SNAPSHOTS (cont..) </a:t>
            </a:r>
            <a:endParaRPr sz="7000" b="1" dirty="0">
              <a:latin typeface="Century" panose="02040604050505020304" pitchFamily="18" charset="0"/>
            </a:endParaRPr>
          </a:p>
        </p:txBody>
      </p:sp>
      <p:sp>
        <p:nvSpPr>
          <p:cNvPr id="7" name="TextBox 6"/>
          <p:cNvSpPr txBox="1"/>
          <p:nvPr/>
        </p:nvSpPr>
        <p:spPr>
          <a:xfrm>
            <a:off x="882650" y="2607211"/>
            <a:ext cx="16002000" cy="1323439"/>
          </a:xfrm>
          <a:prstGeom prst="rect">
            <a:avLst/>
          </a:prstGeom>
          <a:noFill/>
        </p:spPr>
        <p:txBody>
          <a:bodyPr wrap="square" rtlCol="0">
            <a:spAutoFit/>
          </a:bodyPr>
          <a:lstStyle/>
          <a:p>
            <a:pPr algn="ctr"/>
            <a:r>
              <a:rPr lang="en-US" sz="4000" dirty="0" smtClean="0">
                <a:latin typeface="Century" panose="02040604050505020304" pitchFamily="18" charset="0"/>
              </a:rPr>
              <a:t>This is the form where the user inputs data !</a:t>
            </a:r>
          </a:p>
          <a:p>
            <a:endParaRPr lang="en-US" sz="4000" dirty="0">
              <a:latin typeface="Century" panose="02040604050505020304" pitchFamily="18" charset="0"/>
            </a:endParaRPr>
          </a:p>
        </p:txBody>
      </p:sp>
      <p:pic>
        <p:nvPicPr>
          <p:cNvPr id="6" name="Picture 5"/>
          <p:cNvPicPr>
            <a:picLocks noChangeAspect="1"/>
          </p:cNvPicPr>
          <p:nvPr/>
        </p:nvPicPr>
        <p:blipFill>
          <a:blip r:embed="rId4"/>
          <a:stretch>
            <a:fillRect/>
          </a:stretch>
        </p:blipFill>
        <p:spPr>
          <a:xfrm>
            <a:off x="615950" y="3930650"/>
            <a:ext cx="8763000" cy="6019800"/>
          </a:xfrm>
          <a:prstGeom prst="rect">
            <a:avLst/>
          </a:prstGeom>
        </p:spPr>
      </p:pic>
      <p:pic>
        <p:nvPicPr>
          <p:cNvPr id="8" name="Picture 7"/>
          <p:cNvPicPr>
            <a:picLocks noChangeAspect="1"/>
          </p:cNvPicPr>
          <p:nvPr/>
        </p:nvPicPr>
        <p:blipFill>
          <a:blip r:embed="rId5"/>
          <a:stretch>
            <a:fillRect/>
          </a:stretch>
        </p:blipFill>
        <p:spPr>
          <a:xfrm>
            <a:off x="9994900" y="3930650"/>
            <a:ext cx="7772400" cy="4724400"/>
          </a:xfrm>
          <a:prstGeom prst="rect">
            <a:avLst/>
          </a:prstGeom>
        </p:spPr>
      </p:pic>
    </p:spTree>
    <p:extLst>
      <p:ext uri="{BB962C8B-B14F-4D97-AF65-F5344CB8AC3E}">
        <p14:creationId xmlns:p14="http://schemas.microsoft.com/office/powerpoint/2010/main" val="4127875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pic>
        <p:nvPicPr>
          <p:cNvPr id="4" name="object 4"/>
          <p:cNvPicPr/>
          <p:nvPr/>
        </p:nvPicPr>
        <p:blipFill>
          <a:blip r:embed="rId3" cstate="print"/>
          <a:stretch>
            <a:fillRect/>
          </a:stretch>
        </p:blipFill>
        <p:spPr>
          <a:xfrm>
            <a:off x="15679419" y="689432"/>
            <a:ext cx="1533524" cy="1533524"/>
          </a:xfrm>
          <a:prstGeom prst="rect">
            <a:avLst/>
          </a:prstGeom>
        </p:spPr>
      </p:pic>
      <p:sp>
        <p:nvSpPr>
          <p:cNvPr id="5" name="object 5"/>
          <p:cNvSpPr txBox="1">
            <a:spLocks noGrp="1"/>
          </p:cNvSpPr>
          <p:nvPr>
            <p:ph type="title"/>
          </p:nvPr>
        </p:nvSpPr>
        <p:spPr>
          <a:xfrm>
            <a:off x="158750" y="1129708"/>
            <a:ext cx="17221200" cy="1093248"/>
          </a:xfrm>
          <a:prstGeom prst="rect">
            <a:avLst/>
          </a:prstGeom>
        </p:spPr>
        <p:txBody>
          <a:bodyPr vert="horz" wrap="square" lIns="0" tIns="15875" rIns="0" bIns="0" rtlCol="0">
            <a:spAutoFit/>
          </a:bodyPr>
          <a:lstStyle/>
          <a:p>
            <a:pPr marL="12700" marR="5080" algn="ctr">
              <a:lnSpc>
                <a:spcPct val="100000"/>
              </a:lnSpc>
              <a:spcBef>
                <a:spcPts val="125"/>
              </a:spcBef>
            </a:pPr>
            <a:r>
              <a:rPr lang="en-US" sz="7000" b="1" dirty="0" smtClean="0">
                <a:latin typeface="Century" panose="02040604050505020304" pitchFamily="18" charset="0"/>
              </a:rPr>
              <a:t>SOME SNAPSHOTS (cont..) </a:t>
            </a:r>
            <a:endParaRPr sz="7000" b="1" dirty="0">
              <a:latin typeface="Century" panose="02040604050505020304" pitchFamily="18" charset="0"/>
            </a:endParaRPr>
          </a:p>
        </p:txBody>
      </p:sp>
      <p:sp>
        <p:nvSpPr>
          <p:cNvPr id="7" name="TextBox 6"/>
          <p:cNvSpPr txBox="1"/>
          <p:nvPr/>
        </p:nvSpPr>
        <p:spPr>
          <a:xfrm>
            <a:off x="882650" y="2607211"/>
            <a:ext cx="16002000" cy="1323439"/>
          </a:xfrm>
          <a:prstGeom prst="rect">
            <a:avLst/>
          </a:prstGeom>
          <a:noFill/>
        </p:spPr>
        <p:txBody>
          <a:bodyPr wrap="square" rtlCol="0">
            <a:spAutoFit/>
          </a:bodyPr>
          <a:lstStyle/>
          <a:p>
            <a:pPr algn="ctr"/>
            <a:r>
              <a:rPr lang="en-US" sz="4000" dirty="0" smtClean="0">
                <a:latin typeface="Century" panose="02040604050505020304" pitchFamily="18" charset="0"/>
              </a:rPr>
              <a:t>And this is the portfolio!</a:t>
            </a:r>
          </a:p>
          <a:p>
            <a:endParaRPr lang="en-US" sz="4000" dirty="0">
              <a:latin typeface="Century" panose="02040604050505020304" pitchFamily="18" charset="0"/>
            </a:endParaRPr>
          </a:p>
        </p:txBody>
      </p:sp>
      <p:pic>
        <p:nvPicPr>
          <p:cNvPr id="3" name="Picture 2"/>
          <p:cNvPicPr>
            <a:picLocks noChangeAspect="1"/>
          </p:cNvPicPr>
          <p:nvPr/>
        </p:nvPicPr>
        <p:blipFill>
          <a:blip r:embed="rId4"/>
          <a:stretch>
            <a:fillRect/>
          </a:stretch>
        </p:blipFill>
        <p:spPr>
          <a:xfrm>
            <a:off x="615950" y="3930650"/>
            <a:ext cx="7696200" cy="5181600"/>
          </a:xfrm>
          <a:prstGeom prst="rect">
            <a:avLst/>
          </a:prstGeom>
        </p:spPr>
      </p:pic>
      <p:pic>
        <p:nvPicPr>
          <p:cNvPr id="9" name="Picture 8"/>
          <p:cNvPicPr>
            <a:picLocks noChangeAspect="1"/>
          </p:cNvPicPr>
          <p:nvPr/>
        </p:nvPicPr>
        <p:blipFill>
          <a:blip r:embed="rId5"/>
          <a:stretch>
            <a:fillRect/>
          </a:stretch>
        </p:blipFill>
        <p:spPr>
          <a:xfrm>
            <a:off x="9143999" y="3957724"/>
            <a:ext cx="8068943" cy="5154526"/>
          </a:xfrm>
          <a:prstGeom prst="rect">
            <a:avLst/>
          </a:prstGeom>
        </p:spPr>
      </p:pic>
    </p:spTree>
    <p:extLst>
      <p:ext uri="{BB962C8B-B14F-4D97-AF65-F5344CB8AC3E}">
        <p14:creationId xmlns:p14="http://schemas.microsoft.com/office/powerpoint/2010/main" val="2390295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pic>
        <p:nvPicPr>
          <p:cNvPr id="4" name="object 4"/>
          <p:cNvPicPr/>
          <p:nvPr/>
        </p:nvPicPr>
        <p:blipFill>
          <a:blip r:embed="rId3" cstate="print"/>
          <a:stretch>
            <a:fillRect/>
          </a:stretch>
        </p:blipFill>
        <p:spPr>
          <a:xfrm>
            <a:off x="15679419" y="689432"/>
            <a:ext cx="1533524" cy="1533524"/>
          </a:xfrm>
          <a:prstGeom prst="rect">
            <a:avLst/>
          </a:prstGeom>
        </p:spPr>
      </p:pic>
      <p:sp>
        <p:nvSpPr>
          <p:cNvPr id="5" name="object 5"/>
          <p:cNvSpPr txBox="1">
            <a:spLocks noGrp="1"/>
          </p:cNvSpPr>
          <p:nvPr>
            <p:ph type="title"/>
          </p:nvPr>
        </p:nvSpPr>
        <p:spPr>
          <a:xfrm>
            <a:off x="158750" y="1129708"/>
            <a:ext cx="17221200" cy="1093248"/>
          </a:xfrm>
          <a:prstGeom prst="rect">
            <a:avLst/>
          </a:prstGeom>
        </p:spPr>
        <p:txBody>
          <a:bodyPr vert="horz" wrap="square" lIns="0" tIns="15875" rIns="0" bIns="0" rtlCol="0">
            <a:spAutoFit/>
          </a:bodyPr>
          <a:lstStyle/>
          <a:p>
            <a:pPr marL="12700" marR="5080" algn="ctr">
              <a:lnSpc>
                <a:spcPct val="100000"/>
              </a:lnSpc>
              <a:spcBef>
                <a:spcPts val="125"/>
              </a:spcBef>
            </a:pPr>
            <a:r>
              <a:rPr lang="en-US" sz="7000" b="1" dirty="0" smtClean="0">
                <a:latin typeface="Century" panose="02040604050505020304" pitchFamily="18" charset="0"/>
              </a:rPr>
              <a:t>LINKS AND REFS. USED </a:t>
            </a:r>
            <a:endParaRPr sz="7000" b="1" dirty="0">
              <a:latin typeface="Century" panose="02040604050505020304" pitchFamily="18" charset="0"/>
            </a:endParaRPr>
          </a:p>
        </p:txBody>
      </p:sp>
      <p:pic>
        <p:nvPicPr>
          <p:cNvPr id="6" name="Picture 5"/>
          <p:cNvPicPr>
            <a:picLocks noChangeAspect="1"/>
          </p:cNvPicPr>
          <p:nvPr/>
        </p:nvPicPr>
        <p:blipFill>
          <a:blip r:embed="rId4"/>
          <a:stretch>
            <a:fillRect/>
          </a:stretch>
        </p:blipFill>
        <p:spPr>
          <a:xfrm>
            <a:off x="11436350" y="2663232"/>
            <a:ext cx="6477000" cy="5458418"/>
          </a:xfrm>
          <a:prstGeom prst="rect">
            <a:avLst/>
          </a:prstGeom>
        </p:spPr>
      </p:pic>
      <p:sp>
        <p:nvSpPr>
          <p:cNvPr id="8" name="TextBox 7"/>
          <p:cNvSpPr txBox="1"/>
          <p:nvPr/>
        </p:nvSpPr>
        <p:spPr>
          <a:xfrm>
            <a:off x="1835150" y="3168650"/>
            <a:ext cx="7848600" cy="4401205"/>
          </a:xfrm>
          <a:prstGeom prst="rect">
            <a:avLst/>
          </a:prstGeom>
          <a:noFill/>
        </p:spPr>
        <p:txBody>
          <a:bodyPr wrap="square" rtlCol="0">
            <a:spAutoFit/>
          </a:bodyPr>
          <a:lstStyle/>
          <a:p>
            <a:pPr marL="285750" indent="-285750">
              <a:buFont typeface="Arial" panose="020B0604020202020204" pitchFamily="34" charset="0"/>
              <a:buChar char="•"/>
            </a:pPr>
            <a:r>
              <a:rPr lang="en-US" sz="4000" dirty="0" err="1" smtClean="0">
                <a:latin typeface="Century" panose="02040604050505020304" pitchFamily="18" charset="0"/>
              </a:rPr>
              <a:t>GeeksForGeeks</a:t>
            </a:r>
            <a:endParaRPr lang="en-US" sz="4000" dirty="0" smtClean="0">
              <a:latin typeface="Century" panose="02040604050505020304" pitchFamily="18" charset="0"/>
            </a:endParaRPr>
          </a:p>
          <a:p>
            <a:pPr marL="285750" indent="-285750">
              <a:buFont typeface="Arial" panose="020B0604020202020204" pitchFamily="34" charset="0"/>
              <a:buChar char="•"/>
            </a:pPr>
            <a:r>
              <a:rPr lang="en-US" sz="4000" dirty="0" smtClean="0">
                <a:latin typeface="Century" panose="02040604050505020304" pitchFamily="18" charset="0"/>
              </a:rPr>
              <a:t>W3 Schools</a:t>
            </a:r>
          </a:p>
          <a:p>
            <a:pPr marL="285750" indent="-285750">
              <a:buFont typeface="Arial" panose="020B0604020202020204" pitchFamily="34" charset="0"/>
              <a:buChar char="•"/>
            </a:pPr>
            <a:r>
              <a:rPr lang="en-US" sz="4000" dirty="0" smtClean="0">
                <a:latin typeface="Century" panose="02040604050505020304" pitchFamily="18" charset="0"/>
              </a:rPr>
              <a:t>Codepen.com</a:t>
            </a:r>
          </a:p>
          <a:p>
            <a:pPr marL="285750" indent="-285750">
              <a:buFont typeface="Arial" panose="020B0604020202020204" pitchFamily="34" charset="0"/>
              <a:buChar char="•"/>
            </a:pPr>
            <a:r>
              <a:rPr lang="en-US" sz="4000" dirty="0" smtClean="0">
                <a:latin typeface="Century" panose="02040604050505020304" pitchFamily="18" charset="0"/>
              </a:rPr>
              <a:t>react.org</a:t>
            </a:r>
          </a:p>
          <a:p>
            <a:pPr marL="285750" indent="-285750">
              <a:buFont typeface="Arial" panose="020B0604020202020204" pitchFamily="34" charset="0"/>
              <a:buChar char="•"/>
            </a:pPr>
            <a:r>
              <a:rPr lang="en-US" sz="4000" dirty="0" smtClean="0">
                <a:latin typeface="Century" panose="02040604050505020304" pitchFamily="18" charset="0"/>
              </a:rPr>
              <a:t>Devdocs.io</a:t>
            </a:r>
          </a:p>
          <a:p>
            <a:pPr marL="285750" indent="-285750">
              <a:buFont typeface="Arial" panose="020B0604020202020204" pitchFamily="34" charset="0"/>
              <a:buChar char="•"/>
            </a:pPr>
            <a:r>
              <a:rPr lang="en-US" sz="4000" dirty="0" smtClean="0">
                <a:latin typeface="Century" panose="02040604050505020304" pitchFamily="18" charset="0"/>
              </a:rPr>
              <a:t>Freecodecamp.org</a:t>
            </a:r>
          </a:p>
          <a:p>
            <a:pPr marL="285750" indent="-285750">
              <a:buFont typeface="Arial" panose="020B0604020202020204" pitchFamily="34" charset="0"/>
              <a:buChar char="•"/>
            </a:pPr>
            <a:r>
              <a:rPr lang="en-US" sz="4000" dirty="0" smtClean="0">
                <a:latin typeface="Century" panose="02040604050505020304" pitchFamily="18" charset="0"/>
              </a:rPr>
              <a:t>MDN web-docs</a:t>
            </a:r>
          </a:p>
        </p:txBody>
      </p:sp>
    </p:spTree>
    <p:extLst>
      <p:ext uri="{BB962C8B-B14F-4D97-AF65-F5344CB8AC3E}">
        <p14:creationId xmlns:p14="http://schemas.microsoft.com/office/powerpoint/2010/main" val="2346919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80" y="-7850"/>
            <a:ext cx="18288000" cy="10286998"/>
          </a:xfrm>
          <a:prstGeom prst="rect">
            <a:avLst/>
          </a:prstGeom>
        </p:spPr>
      </p:pic>
      <p:grpSp>
        <p:nvGrpSpPr>
          <p:cNvPr id="3" name="object 3"/>
          <p:cNvGrpSpPr/>
          <p:nvPr/>
        </p:nvGrpSpPr>
        <p:grpSpPr>
          <a:xfrm>
            <a:off x="12904716" y="229412"/>
            <a:ext cx="5045075" cy="5522595"/>
            <a:chOff x="13243080" y="0"/>
            <a:chExt cx="5045075" cy="5522595"/>
          </a:xfrm>
        </p:grpSpPr>
        <p:pic>
          <p:nvPicPr>
            <p:cNvPr id="4" name="object 4"/>
            <p:cNvPicPr/>
            <p:nvPr/>
          </p:nvPicPr>
          <p:blipFill>
            <a:blip r:embed="rId3" cstate="print"/>
            <a:stretch>
              <a:fillRect/>
            </a:stretch>
          </p:blipFill>
          <p:spPr>
            <a:xfrm>
              <a:off x="13243080" y="0"/>
              <a:ext cx="5044919" cy="5522099"/>
            </a:xfrm>
            <a:prstGeom prst="rect">
              <a:avLst/>
            </a:prstGeom>
          </p:spPr>
        </p:pic>
        <p:pic>
          <p:nvPicPr>
            <p:cNvPr id="5" name="object 5"/>
            <p:cNvPicPr/>
            <p:nvPr/>
          </p:nvPicPr>
          <p:blipFill>
            <a:blip r:embed="rId4" cstate="print"/>
            <a:stretch>
              <a:fillRect/>
            </a:stretch>
          </p:blipFill>
          <p:spPr>
            <a:xfrm>
              <a:off x="15958565" y="1845576"/>
              <a:ext cx="1533397" cy="1533524"/>
            </a:xfrm>
            <a:prstGeom prst="rect">
              <a:avLst/>
            </a:prstGeom>
          </p:spPr>
        </p:pic>
      </p:grpSp>
      <p:sp>
        <p:nvSpPr>
          <p:cNvPr id="12" name="object 12"/>
          <p:cNvSpPr txBox="1">
            <a:spLocks noGrp="1"/>
          </p:cNvSpPr>
          <p:nvPr>
            <p:ph type="title"/>
          </p:nvPr>
        </p:nvSpPr>
        <p:spPr>
          <a:xfrm>
            <a:off x="5707946" y="3608512"/>
            <a:ext cx="6830695" cy="1658787"/>
          </a:xfrm>
          <a:prstGeom prst="rect">
            <a:avLst/>
          </a:prstGeom>
        </p:spPr>
        <p:txBody>
          <a:bodyPr vert="horz" wrap="square" lIns="0" tIns="12065" rIns="0" bIns="0" rtlCol="0">
            <a:spAutoFit/>
          </a:bodyPr>
          <a:lstStyle/>
          <a:p>
            <a:pPr marL="12700">
              <a:lnSpc>
                <a:spcPct val="100000"/>
              </a:lnSpc>
              <a:spcBef>
                <a:spcPts val="95"/>
              </a:spcBef>
            </a:pPr>
            <a:r>
              <a:rPr sz="10700" spc="1805" dirty="0">
                <a:latin typeface="Century" panose="02040604050505020304" pitchFamily="18" charset="0"/>
              </a:rPr>
              <a:t>Thanks!</a:t>
            </a:r>
            <a:endParaRPr sz="10700" dirty="0">
              <a:latin typeface="Century" panose="020406040505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sp>
        <p:nvSpPr>
          <p:cNvPr id="3" name="object 3"/>
          <p:cNvSpPr txBox="1">
            <a:spLocks noGrp="1"/>
          </p:cNvSpPr>
          <p:nvPr>
            <p:ph type="title"/>
          </p:nvPr>
        </p:nvSpPr>
        <p:spPr>
          <a:xfrm>
            <a:off x="1350780" y="961368"/>
            <a:ext cx="15002281" cy="1120820"/>
          </a:xfrm>
          <a:prstGeom prst="rect">
            <a:avLst/>
          </a:prstGeom>
        </p:spPr>
        <p:txBody>
          <a:bodyPr vert="horz" wrap="square" lIns="0" tIns="12700" rIns="0" bIns="0" rtlCol="0">
            <a:spAutoFit/>
          </a:bodyPr>
          <a:lstStyle/>
          <a:p>
            <a:pPr marL="12700">
              <a:lnSpc>
                <a:spcPct val="100000"/>
              </a:lnSpc>
              <a:spcBef>
                <a:spcPts val="100"/>
              </a:spcBef>
            </a:pPr>
            <a:r>
              <a:rPr lang="en-US" sz="7200" b="1" spc="765" dirty="0" smtClean="0">
                <a:latin typeface="Century" panose="02040604050505020304" pitchFamily="18" charset="0"/>
              </a:rPr>
              <a:t>INTRODUCTION</a:t>
            </a:r>
            <a:endParaRPr sz="7200" b="1" dirty="0">
              <a:latin typeface="Century" panose="02040604050505020304" pitchFamily="18" charset="0"/>
            </a:endParaRPr>
          </a:p>
        </p:txBody>
      </p:sp>
      <p:sp>
        <p:nvSpPr>
          <p:cNvPr id="9" name="object 9"/>
          <p:cNvSpPr txBox="1"/>
          <p:nvPr/>
        </p:nvSpPr>
        <p:spPr>
          <a:xfrm>
            <a:off x="1649196" y="3746976"/>
            <a:ext cx="7906384" cy="334010"/>
          </a:xfrm>
          <a:prstGeom prst="rect">
            <a:avLst/>
          </a:prstGeom>
        </p:spPr>
        <p:txBody>
          <a:bodyPr vert="horz" wrap="square" lIns="0" tIns="15240" rIns="0" bIns="0" rtlCol="0">
            <a:spAutoFit/>
          </a:bodyPr>
          <a:lstStyle/>
          <a:p>
            <a:pPr marL="12700">
              <a:lnSpc>
                <a:spcPct val="100000"/>
              </a:lnSpc>
              <a:spcBef>
                <a:spcPts val="120"/>
              </a:spcBef>
            </a:pPr>
            <a:endParaRPr sz="2000" dirty="0">
              <a:latin typeface="Lucida Sans Unicode"/>
              <a:cs typeface="Lucida Sans Unicode"/>
            </a:endParaRPr>
          </a:p>
        </p:txBody>
      </p:sp>
      <p:grpSp>
        <p:nvGrpSpPr>
          <p:cNvPr id="10" name="object 10"/>
          <p:cNvGrpSpPr/>
          <p:nvPr/>
        </p:nvGrpSpPr>
        <p:grpSpPr>
          <a:xfrm>
            <a:off x="11324272" y="629597"/>
            <a:ext cx="6348095" cy="9039225"/>
            <a:chOff x="11324272" y="629597"/>
            <a:chExt cx="6348095" cy="9039225"/>
          </a:xfrm>
        </p:grpSpPr>
        <p:pic>
          <p:nvPicPr>
            <p:cNvPr id="11" name="object 11"/>
            <p:cNvPicPr/>
            <p:nvPr/>
          </p:nvPicPr>
          <p:blipFill>
            <a:blip r:embed="rId3" cstate="print"/>
            <a:stretch>
              <a:fillRect/>
            </a:stretch>
          </p:blipFill>
          <p:spPr>
            <a:xfrm>
              <a:off x="11324272" y="629597"/>
              <a:ext cx="5581650" cy="9039223"/>
            </a:xfrm>
            <a:prstGeom prst="rect">
              <a:avLst/>
            </a:prstGeom>
          </p:spPr>
        </p:pic>
        <p:pic>
          <p:nvPicPr>
            <p:cNvPr id="12" name="object 12"/>
            <p:cNvPicPr/>
            <p:nvPr/>
          </p:nvPicPr>
          <p:blipFill>
            <a:blip r:embed="rId4" cstate="print"/>
            <a:stretch>
              <a:fillRect/>
            </a:stretch>
          </p:blipFill>
          <p:spPr>
            <a:xfrm>
              <a:off x="16138778" y="7856496"/>
              <a:ext cx="1533524" cy="1533523"/>
            </a:xfrm>
            <a:prstGeom prst="rect">
              <a:avLst/>
            </a:prstGeom>
          </p:spPr>
        </p:pic>
      </p:grpSp>
      <p:sp>
        <p:nvSpPr>
          <p:cNvPr id="13" name="TextBox 12"/>
          <p:cNvSpPr txBox="1"/>
          <p:nvPr/>
        </p:nvSpPr>
        <p:spPr>
          <a:xfrm>
            <a:off x="1367290" y="2082188"/>
            <a:ext cx="8253830" cy="9325630"/>
          </a:xfrm>
          <a:prstGeom prst="rect">
            <a:avLst/>
          </a:prstGeom>
          <a:noFill/>
        </p:spPr>
        <p:txBody>
          <a:bodyPr wrap="square" rtlCol="0" anchor="t">
            <a:spAutoFit/>
          </a:bodyPr>
          <a:lstStyle/>
          <a:p>
            <a:pPr algn="just"/>
            <a:endParaRPr lang="en-US" sz="4000" dirty="0">
              <a:latin typeface="Century" panose="02040604050505020304" pitchFamily="18" charset="0"/>
            </a:endParaRPr>
          </a:p>
          <a:p>
            <a:pPr algn="just"/>
            <a:r>
              <a:rPr lang="en-US" sz="4000" dirty="0" smtClean="0">
                <a:latin typeface="Century" panose="02040604050505020304" pitchFamily="18" charset="0"/>
              </a:rPr>
              <a:t>Introducing our Portfolio Theme Builder: the ultimate solution for crafting personalized portfolios effortlessly. Simply fill out a brief form, and watch as your unique professional identity comes to life. Say hello to seamless design and goodbye to generic templates. Welcome to a new era of portfolio creation.</a:t>
            </a:r>
          </a:p>
          <a:p>
            <a:pPr algn="just"/>
            <a:endParaRPr lang="en-US" sz="4000" dirty="0" smtClean="0">
              <a:latin typeface="Century" panose="02040604050505020304" pitchFamily="18" charset="0"/>
            </a:endParaRPr>
          </a:p>
          <a:p>
            <a:pPr algn="just"/>
            <a:endParaRPr lang="en-US" sz="4000" dirty="0" smtClean="0">
              <a:latin typeface="Century" panose="02040604050505020304" pitchFamily="18" charset="0"/>
            </a:endParaRPr>
          </a:p>
          <a:p>
            <a:pPr algn="just"/>
            <a:endParaRPr lang="en-US" sz="4000" dirty="0" smtClean="0">
              <a:latin typeface="Century" panose="02040604050505020304" pitchFamily="18" charset="0"/>
            </a:endParaRPr>
          </a:p>
          <a:p>
            <a:pPr algn="just"/>
            <a:endParaRPr lang="en-US" sz="4000" dirty="0">
              <a:latin typeface="Century" panose="020406040505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sp>
        <p:nvSpPr>
          <p:cNvPr id="3" name="object 3"/>
          <p:cNvSpPr txBox="1">
            <a:spLocks noGrp="1"/>
          </p:cNvSpPr>
          <p:nvPr>
            <p:ph type="title"/>
          </p:nvPr>
        </p:nvSpPr>
        <p:spPr>
          <a:xfrm>
            <a:off x="1350780" y="961368"/>
            <a:ext cx="15002281" cy="1120820"/>
          </a:xfrm>
          <a:prstGeom prst="rect">
            <a:avLst/>
          </a:prstGeom>
        </p:spPr>
        <p:txBody>
          <a:bodyPr vert="horz" wrap="square" lIns="0" tIns="12700" rIns="0" bIns="0" rtlCol="0">
            <a:spAutoFit/>
          </a:bodyPr>
          <a:lstStyle/>
          <a:p>
            <a:pPr marL="12700">
              <a:lnSpc>
                <a:spcPct val="100000"/>
              </a:lnSpc>
              <a:spcBef>
                <a:spcPts val="100"/>
              </a:spcBef>
            </a:pPr>
            <a:r>
              <a:rPr lang="en-US" sz="7200" b="1" spc="765" dirty="0" smtClean="0">
                <a:latin typeface="Century" panose="02040604050505020304" pitchFamily="18" charset="0"/>
              </a:rPr>
              <a:t>PROBLEM STATEMENT</a:t>
            </a:r>
            <a:endParaRPr sz="7200" b="1" dirty="0">
              <a:latin typeface="Century" panose="02040604050505020304" pitchFamily="18" charset="0"/>
            </a:endParaRPr>
          </a:p>
        </p:txBody>
      </p:sp>
      <p:sp>
        <p:nvSpPr>
          <p:cNvPr id="9" name="object 9"/>
          <p:cNvSpPr txBox="1"/>
          <p:nvPr/>
        </p:nvSpPr>
        <p:spPr>
          <a:xfrm>
            <a:off x="1649196" y="3746976"/>
            <a:ext cx="7906384" cy="334010"/>
          </a:xfrm>
          <a:prstGeom prst="rect">
            <a:avLst/>
          </a:prstGeom>
        </p:spPr>
        <p:txBody>
          <a:bodyPr vert="horz" wrap="square" lIns="0" tIns="15240" rIns="0" bIns="0" rtlCol="0">
            <a:spAutoFit/>
          </a:bodyPr>
          <a:lstStyle/>
          <a:p>
            <a:pPr marL="12700">
              <a:lnSpc>
                <a:spcPct val="100000"/>
              </a:lnSpc>
              <a:spcBef>
                <a:spcPts val="120"/>
              </a:spcBef>
            </a:pPr>
            <a:endParaRPr sz="2000" dirty="0">
              <a:latin typeface="Lucida Sans Unicode"/>
              <a:cs typeface="Lucida Sans Unicode"/>
            </a:endParaRPr>
          </a:p>
        </p:txBody>
      </p:sp>
      <p:sp>
        <p:nvSpPr>
          <p:cNvPr id="13" name="TextBox 12"/>
          <p:cNvSpPr txBox="1"/>
          <p:nvPr/>
        </p:nvSpPr>
        <p:spPr>
          <a:xfrm>
            <a:off x="1350780" y="2398941"/>
            <a:ext cx="8942570" cy="6247864"/>
          </a:xfrm>
          <a:prstGeom prst="rect">
            <a:avLst/>
          </a:prstGeom>
          <a:noFill/>
        </p:spPr>
        <p:txBody>
          <a:bodyPr wrap="square" rtlCol="0" anchor="t">
            <a:spAutoFit/>
          </a:bodyPr>
          <a:lstStyle/>
          <a:p>
            <a:pPr algn="just"/>
            <a:r>
              <a:rPr lang="en-IN" sz="4000" dirty="0">
                <a:latin typeface="Century" panose="02040604050505020304" pitchFamily="18" charset="0"/>
              </a:rPr>
              <a:t>In today's digital era, individuals encounter numerous challenges when it comes to creating and managing their online presence through portfolios. These challenges </a:t>
            </a:r>
            <a:r>
              <a:rPr lang="en-IN" sz="4000" dirty="0" smtClean="0">
                <a:latin typeface="Century" panose="02040604050505020304" pitchFamily="18" charset="0"/>
              </a:rPr>
              <a:t>include:</a:t>
            </a:r>
          </a:p>
          <a:p>
            <a:pPr marL="571500" indent="-571500" algn="just">
              <a:buFont typeface="Arial" panose="020B0604020202020204" pitchFamily="34" charset="0"/>
              <a:buChar char="•"/>
            </a:pPr>
            <a:r>
              <a:rPr lang="en-IN" sz="4000" dirty="0" smtClean="0">
                <a:latin typeface="Century" panose="02040604050505020304" pitchFamily="18" charset="0"/>
              </a:rPr>
              <a:t>Lack of customization</a:t>
            </a:r>
          </a:p>
          <a:p>
            <a:pPr marL="571500" indent="-571500" algn="just">
              <a:buFont typeface="Arial" panose="020B0604020202020204" pitchFamily="34" charset="0"/>
              <a:buChar char="•"/>
            </a:pPr>
            <a:r>
              <a:rPr lang="en-IN" sz="4000" dirty="0" smtClean="0">
                <a:latin typeface="Century" panose="02040604050505020304" pitchFamily="18" charset="0"/>
              </a:rPr>
              <a:t>Technical complexity</a:t>
            </a:r>
          </a:p>
          <a:p>
            <a:pPr marL="571500" indent="-571500" algn="just">
              <a:buFont typeface="Arial" panose="020B0604020202020204" pitchFamily="34" charset="0"/>
              <a:buChar char="•"/>
            </a:pPr>
            <a:r>
              <a:rPr lang="en-IN" sz="4000" dirty="0" smtClean="0">
                <a:latin typeface="Century" panose="02040604050505020304" pitchFamily="18" charset="0"/>
              </a:rPr>
              <a:t>Compatibility issues</a:t>
            </a:r>
          </a:p>
          <a:p>
            <a:pPr marL="571500" indent="-571500" algn="just">
              <a:buFont typeface="Arial" panose="020B0604020202020204" pitchFamily="34" charset="0"/>
              <a:buChar char="•"/>
            </a:pPr>
            <a:r>
              <a:rPr lang="en-IN" sz="4000" dirty="0" smtClean="0">
                <a:latin typeface="Century" panose="02040604050505020304" pitchFamily="18" charset="0"/>
              </a:rPr>
              <a:t>Inefficient design workflow</a:t>
            </a:r>
            <a:endParaRPr lang="en-US" sz="4000" dirty="0">
              <a:latin typeface="Century" panose="02040604050505020304" pitchFamily="18" charset="0"/>
            </a:endParaRPr>
          </a:p>
        </p:txBody>
      </p:sp>
      <p:pic>
        <p:nvPicPr>
          <p:cNvPr id="4" name="Picture 3"/>
          <p:cNvPicPr>
            <a:picLocks noChangeAspect="1"/>
          </p:cNvPicPr>
          <p:nvPr/>
        </p:nvPicPr>
        <p:blipFill>
          <a:blip r:embed="rId3"/>
          <a:stretch>
            <a:fillRect/>
          </a:stretch>
        </p:blipFill>
        <p:spPr>
          <a:xfrm>
            <a:off x="10521950" y="2787650"/>
            <a:ext cx="6705600" cy="6248400"/>
          </a:xfrm>
          <a:prstGeom prst="rect">
            <a:avLst/>
          </a:prstGeom>
        </p:spPr>
      </p:pic>
    </p:spTree>
    <p:extLst>
      <p:ext uri="{BB962C8B-B14F-4D97-AF65-F5344CB8AC3E}">
        <p14:creationId xmlns:p14="http://schemas.microsoft.com/office/powerpoint/2010/main" val="1878013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987550" y="806450"/>
            <a:ext cx="11220957" cy="2228815"/>
          </a:xfrm>
          <a:prstGeom prst="rect">
            <a:avLst/>
          </a:prstGeom>
        </p:spPr>
        <p:txBody>
          <a:bodyPr vert="horz" wrap="square" lIns="0" tIns="12700" rIns="0" bIns="0" rtlCol="0">
            <a:spAutoFit/>
          </a:bodyPr>
          <a:lstStyle/>
          <a:p>
            <a:pPr marL="17145">
              <a:lnSpc>
                <a:spcPct val="100000"/>
              </a:lnSpc>
              <a:spcBef>
                <a:spcPts val="100"/>
              </a:spcBef>
            </a:pPr>
            <a:r>
              <a:rPr lang="en-US" sz="7200" b="1" spc="1195" dirty="0" smtClean="0">
                <a:latin typeface="Century" panose="02040604050505020304" pitchFamily="18" charset="0"/>
              </a:rPr>
              <a:t>TECH STACK USED</a:t>
            </a:r>
            <a:endParaRPr sz="7200" b="1" dirty="0">
              <a:latin typeface="Century" panose="02040604050505020304" pitchFamily="18" charset="0"/>
            </a:endParaRPr>
          </a:p>
        </p:txBody>
      </p:sp>
      <p:sp>
        <p:nvSpPr>
          <p:cNvPr id="4" name="object 4"/>
          <p:cNvSpPr txBox="1"/>
          <p:nvPr/>
        </p:nvSpPr>
        <p:spPr>
          <a:xfrm>
            <a:off x="2019300" y="3555749"/>
            <a:ext cx="8615680" cy="4937249"/>
          </a:xfrm>
          <a:prstGeom prst="rect">
            <a:avLst/>
          </a:prstGeom>
        </p:spPr>
        <p:txBody>
          <a:bodyPr vert="horz" wrap="square" lIns="0" tIns="12700" rIns="0" bIns="0" rtlCol="0">
            <a:spAutoFit/>
          </a:bodyPr>
          <a:lstStyle/>
          <a:p>
            <a:pPr marL="12700" marR="5080" lvl="2" algn="just">
              <a:spcBef>
                <a:spcPts val="100"/>
              </a:spcBef>
              <a:tabLst>
                <a:tab pos="5506085" algn="l"/>
              </a:tabLst>
            </a:pPr>
            <a:r>
              <a:rPr lang="en-US" sz="4000" dirty="0" smtClean="0">
                <a:latin typeface="Century" panose="02040604050505020304" pitchFamily="18" charset="0"/>
              </a:rPr>
              <a:t>HTML, CSS, and JavaScript form the sturdy foundation, while React and Next.js bring dynamic functionality to the forefront. With the added flair of </a:t>
            </a:r>
            <a:r>
              <a:rPr lang="en-US" sz="4000" dirty="0" err="1" smtClean="0">
                <a:latin typeface="Century" panose="02040604050505020304" pitchFamily="18" charset="0"/>
              </a:rPr>
              <a:t>Shadcn</a:t>
            </a:r>
            <a:r>
              <a:rPr lang="en-US" sz="4000" dirty="0" smtClean="0">
                <a:latin typeface="Century" panose="02040604050505020304" pitchFamily="18" charset="0"/>
              </a:rPr>
              <a:t> UI, our Portfolio Theme Builder ensures a seamless user experience and visually stunning results.</a:t>
            </a:r>
            <a:endParaRPr sz="4000" dirty="0">
              <a:latin typeface="Century" panose="02040604050505020304" pitchFamily="18" charset="0"/>
              <a:cs typeface="Lucida Sans Unicode"/>
            </a:endParaRPr>
          </a:p>
        </p:txBody>
      </p:sp>
      <p:grpSp>
        <p:nvGrpSpPr>
          <p:cNvPr id="5" name="object 5"/>
          <p:cNvGrpSpPr/>
          <p:nvPr/>
        </p:nvGrpSpPr>
        <p:grpSpPr>
          <a:xfrm>
            <a:off x="12128500" y="1557255"/>
            <a:ext cx="6172200" cy="8469630"/>
            <a:chOff x="11170310" y="1377315"/>
            <a:chExt cx="6172200" cy="8469630"/>
          </a:xfrm>
        </p:grpSpPr>
        <p:pic>
          <p:nvPicPr>
            <p:cNvPr id="6" name="object 6"/>
            <p:cNvPicPr/>
            <p:nvPr/>
          </p:nvPicPr>
          <p:blipFill>
            <a:blip r:embed="rId2" cstate="print"/>
            <a:stretch>
              <a:fillRect/>
            </a:stretch>
          </p:blipFill>
          <p:spPr>
            <a:xfrm>
              <a:off x="11170310" y="1377315"/>
              <a:ext cx="5581650" cy="7534262"/>
            </a:xfrm>
            <a:prstGeom prst="rect">
              <a:avLst/>
            </a:prstGeom>
          </p:spPr>
        </p:pic>
        <p:pic>
          <p:nvPicPr>
            <p:cNvPr id="7" name="object 7"/>
            <p:cNvPicPr/>
            <p:nvPr/>
          </p:nvPicPr>
          <p:blipFill>
            <a:blip r:embed="rId3" cstate="print"/>
            <a:stretch>
              <a:fillRect/>
            </a:stretch>
          </p:blipFill>
          <p:spPr>
            <a:xfrm>
              <a:off x="15808833" y="8313058"/>
              <a:ext cx="1533524" cy="1533522"/>
            </a:xfrm>
            <a:prstGeom prst="rect">
              <a:avLst/>
            </a:prstGeom>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03121" y="636701"/>
            <a:ext cx="9076779" cy="2228815"/>
          </a:xfrm>
          <a:prstGeom prst="rect">
            <a:avLst/>
          </a:prstGeom>
        </p:spPr>
        <p:txBody>
          <a:bodyPr vert="horz" wrap="square" lIns="0" tIns="12700" rIns="0" bIns="0" rtlCol="0">
            <a:spAutoFit/>
          </a:bodyPr>
          <a:lstStyle/>
          <a:p>
            <a:pPr marL="17145">
              <a:lnSpc>
                <a:spcPct val="100000"/>
              </a:lnSpc>
              <a:spcBef>
                <a:spcPts val="100"/>
              </a:spcBef>
            </a:pPr>
            <a:r>
              <a:rPr lang="en-US" sz="7200" b="1" dirty="0" smtClean="0">
                <a:latin typeface="Century" panose="02040604050505020304" pitchFamily="18" charset="0"/>
              </a:rPr>
              <a:t>HTML, CSS AND JAVASCRIPT</a:t>
            </a:r>
            <a:endParaRPr sz="7200" b="1" dirty="0">
              <a:latin typeface="Century" panose="02040604050505020304" pitchFamily="18" charset="0"/>
            </a:endParaRPr>
          </a:p>
        </p:txBody>
      </p:sp>
      <p:grpSp>
        <p:nvGrpSpPr>
          <p:cNvPr id="5" name="object 5"/>
          <p:cNvGrpSpPr/>
          <p:nvPr/>
        </p:nvGrpSpPr>
        <p:grpSpPr>
          <a:xfrm>
            <a:off x="11170310" y="1377302"/>
            <a:ext cx="6172200" cy="8469630"/>
            <a:chOff x="11170310" y="1377302"/>
            <a:chExt cx="6172200" cy="8469630"/>
          </a:xfrm>
        </p:grpSpPr>
        <p:pic>
          <p:nvPicPr>
            <p:cNvPr id="6" name="object 6"/>
            <p:cNvPicPr/>
            <p:nvPr/>
          </p:nvPicPr>
          <p:blipFill>
            <a:blip r:embed="rId2" cstate="print"/>
            <a:stretch>
              <a:fillRect/>
            </a:stretch>
          </p:blipFill>
          <p:spPr>
            <a:xfrm>
              <a:off x="11170310" y="1377302"/>
              <a:ext cx="5581637" cy="7534275"/>
            </a:xfrm>
            <a:prstGeom prst="rect">
              <a:avLst/>
            </a:prstGeom>
          </p:spPr>
        </p:pic>
        <p:pic>
          <p:nvPicPr>
            <p:cNvPr id="7" name="object 7"/>
            <p:cNvPicPr/>
            <p:nvPr/>
          </p:nvPicPr>
          <p:blipFill>
            <a:blip r:embed="rId3" cstate="print"/>
            <a:stretch>
              <a:fillRect/>
            </a:stretch>
          </p:blipFill>
          <p:spPr>
            <a:xfrm>
              <a:off x="15808833" y="8313060"/>
              <a:ext cx="1533524" cy="1533523"/>
            </a:xfrm>
            <a:prstGeom prst="rect">
              <a:avLst/>
            </a:prstGeom>
          </p:spPr>
        </p:pic>
      </p:grpSp>
      <p:sp>
        <p:nvSpPr>
          <p:cNvPr id="8" name="TextBox 7"/>
          <p:cNvSpPr txBox="1"/>
          <p:nvPr/>
        </p:nvSpPr>
        <p:spPr>
          <a:xfrm>
            <a:off x="1478991" y="3473450"/>
            <a:ext cx="8153400" cy="5016758"/>
          </a:xfrm>
          <a:prstGeom prst="rect">
            <a:avLst/>
          </a:prstGeom>
          <a:noFill/>
        </p:spPr>
        <p:txBody>
          <a:bodyPr wrap="square" rtlCol="0">
            <a:spAutoFit/>
          </a:bodyPr>
          <a:lstStyle/>
          <a:p>
            <a:pPr marL="285750" indent="-285750" algn="just">
              <a:buFont typeface="Arial" panose="020B0604020202020204" pitchFamily="34" charset="0"/>
              <a:buChar char="•"/>
            </a:pPr>
            <a:r>
              <a:rPr lang="en-US" sz="4000" dirty="0" smtClean="0">
                <a:latin typeface="Century" panose="02040604050505020304" pitchFamily="18" charset="0"/>
              </a:rPr>
              <a:t>HTML: Used for structuring the web page.</a:t>
            </a:r>
          </a:p>
          <a:p>
            <a:pPr algn="just"/>
            <a:endParaRPr lang="en-US" sz="4000" dirty="0">
              <a:latin typeface="Century" panose="02040604050505020304" pitchFamily="18" charset="0"/>
            </a:endParaRPr>
          </a:p>
          <a:p>
            <a:pPr marL="285750" indent="-285750" algn="just">
              <a:buFont typeface="Arial" panose="020B0604020202020204" pitchFamily="34" charset="0"/>
              <a:buChar char="•"/>
            </a:pPr>
            <a:r>
              <a:rPr lang="en-US" sz="4000" dirty="0" smtClean="0">
                <a:latin typeface="Century" panose="02040604050505020304" pitchFamily="18" charset="0"/>
              </a:rPr>
              <a:t>CSS: Used for Styling the web page.</a:t>
            </a:r>
          </a:p>
          <a:p>
            <a:pPr algn="just"/>
            <a:endParaRPr lang="en-US" sz="4000" dirty="0">
              <a:latin typeface="Century" panose="02040604050505020304" pitchFamily="18" charset="0"/>
            </a:endParaRPr>
          </a:p>
          <a:p>
            <a:pPr marL="285750" indent="-285750" algn="just">
              <a:buFont typeface="Arial" panose="020B0604020202020204" pitchFamily="34" charset="0"/>
              <a:buChar char="•"/>
            </a:pPr>
            <a:r>
              <a:rPr lang="en-US" sz="4000" dirty="0" smtClean="0">
                <a:latin typeface="Century" panose="02040604050505020304" pitchFamily="18" charset="0"/>
              </a:rPr>
              <a:t>JAVASCRIPT: For adding the user interactivity.</a:t>
            </a:r>
            <a:endParaRPr lang="en-US" sz="4000" dirty="0">
              <a:latin typeface="Century" panose="020406040505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sp>
        <p:nvSpPr>
          <p:cNvPr id="3" name="object 3"/>
          <p:cNvSpPr txBox="1">
            <a:spLocks noGrp="1"/>
          </p:cNvSpPr>
          <p:nvPr>
            <p:ph type="title"/>
          </p:nvPr>
        </p:nvSpPr>
        <p:spPr>
          <a:xfrm>
            <a:off x="1649209" y="1568520"/>
            <a:ext cx="15002281" cy="1093248"/>
          </a:xfrm>
          <a:prstGeom prst="rect">
            <a:avLst/>
          </a:prstGeom>
        </p:spPr>
        <p:txBody>
          <a:bodyPr vert="horz" wrap="square" lIns="0" tIns="15875" rIns="0" bIns="0" rtlCol="0">
            <a:spAutoFit/>
          </a:bodyPr>
          <a:lstStyle/>
          <a:p>
            <a:pPr marL="12700">
              <a:lnSpc>
                <a:spcPct val="100000"/>
              </a:lnSpc>
              <a:spcBef>
                <a:spcPts val="125"/>
              </a:spcBef>
            </a:pPr>
            <a:r>
              <a:rPr lang="en-US" sz="7000" b="1" spc="540" dirty="0" smtClean="0">
                <a:latin typeface="Century" panose="02040604050505020304" pitchFamily="18" charset="0"/>
              </a:rPr>
              <a:t>REACT, NEXT.JS </a:t>
            </a:r>
            <a:endParaRPr sz="7000" b="1" spc="465" dirty="0">
              <a:latin typeface="Century" panose="02040604050505020304" pitchFamily="18" charset="0"/>
            </a:endParaRPr>
          </a:p>
        </p:txBody>
      </p:sp>
      <p:grpSp>
        <p:nvGrpSpPr>
          <p:cNvPr id="6" name="object 6"/>
          <p:cNvGrpSpPr/>
          <p:nvPr/>
        </p:nvGrpSpPr>
        <p:grpSpPr>
          <a:xfrm>
            <a:off x="11324272" y="629600"/>
            <a:ext cx="6348095" cy="9039225"/>
            <a:chOff x="11324272" y="629600"/>
            <a:chExt cx="6348095" cy="9039225"/>
          </a:xfrm>
        </p:grpSpPr>
        <p:pic>
          <p:nvPicPr>
            <p:cNvPr id="7" name="object 7"/>
            <p:cNvPicPr/>
            <p:nvPr/>
          </p:nvPicPr>
          <p:blipFill>
            <a:blip r:embed="rId3" cstate="print"/>
            <a:stretch>
              <a:fillRect/>
            </a:stretch>
          </p:blipFill>
          <p:spPr>
            <a:xfrm>
              <a:off x="11324272" y="629600"/>
              <a:ext cx="5581650" cy="9039223"/>
            </a:xfrm>
            <a:prstGeom prst="rect">
              <a:avLst/>
            </a:prstGeom>
          </p:spPr>
        </p:pic>
        <p:pic>
          <p:nvPicPr>
            <p:cNvPr id="8" name="object 8"/>
            <p:cNvPicPr/>
            <p:nvPr/>
          </p:nvPicPr>
          <p:blipFill>
            <a:blip r:embed="rId4" cstate="print"/>
            <a:stretch>
              <a:fillRect/>
            </a:stretch>
          </p:blipFill>
          <p:spPr>
            <a:xfrm>
              <a:off x="16138778" y="7856496"/>
              <a:ext cx="1533524" cy="1533523"/>
            </a:xfrm>
            <a:prstGeom prst="rect">
              <a:avLst/>
            </a:prstGeom>
          </p:spPr>
        </p:pic>
      </p:grpSp>
      <p:sp>
        <p:nvSpPr>
          <p:cNvPr id="9" name="TextBox 8"/>
          <p:cNvSpPr txBox="1"/>
          <p:nvPr/>
        </p:nvSpPr>
        <p:spPr>
          <a:xfrm>
            <a:off x="1377950" y="3250673"/>
            <a:ext cx="9601200" cy="6247864"/>
          </a:xfrm>
          <a:prstGeom prst="rect">
            <a:avLst/>
          </a:prstGeom>
          <a:noFill/>
        </p:spPr>
        <p:txBody>
          <a:bodyPr wrap="square" rtlCol="0">
            <a:spAutoFit/>
          </a:bodyPr>
          <a:lstStyle/>
          <a:p>
            <a:pPr marL="285750" indent="-285750" algn="just">
              <a:buFont typeface="Arial" panose="020B0604020202020204" pitchFamily="34" charset="0"/>
              <a:buChar char="•"/>
            </a:pPr>
            <a:r>
              <a:rPr lang="en-US" sz="4000" dirty="0" smtClean="0">
                <a:latin typeface="Century" panose="02040604050505020304" pitchFamily="18" charset="0"/>
              </a:rPr>
              <a:t>REACT is used for building dynamic user interface as it simplifies development, encourages code reusability, and enhances the performance.</a:t>
            </a:r>
          </a:p>
          <a:p>
            <a:pPr algn="just"/>
            <a:endParaRPr lang="en-US" sz="4000" dirty="0" smtClean="0">
              <a:latin typeface="Century" panose="02040604050505020304" pitchFamily="18" charset="0"/>
            </a:endParaRPr>
          </a:p>
          <a:p>
            <a:pPr marL="285750" indent="-285750" algn="just">
              <a:buFont typeface="Arial" panose="020B0604020202020204" pitchFamily="34" charset="0"/>
              <a:buChar char="•"/>
            </a:pPr>
            <a:r>
              <a:rPr lang="en-US" sz="4000" dirty="0" smtClean="0">
                <a:latin typeface="Century" panose="02040604050505020304" pitchFamily="18" charset="0"/>
              </a:rPr>
              <a:t>NEXT.JS is used for server side rendering, routing and enhanced performance.</a:t>
            </a:r>
          </a:p>
          <a:p>
            <a:pPr marL="285750" indent="-285750" algn="just">
              <a:buFont typeface="Arial" panose="020B0604020202020204" pitchFamily="34" charset="0"/>
              <a:buChar char="•"/>
            </a:pPr>
            <a:endParaRPr lang="en-US" sz="4000" dirty="0">
              <a:latin typeface="Century" panose="020406040505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pic>
        <p:nvPicPr>
          <p:cNvPr id="3" name="object 3"/>
          <p:cNvPicPr/>
          <p:nvPr/>
        </p:nvPicPr>
        <p:blipFill>
          <a:blip r:embed="rId3" cstate="print"/>
          <a:stretch>
            <a:fillRect/>
          </a:stretch>
        </p:blipFill>
        <p:spPr>
          <a:xfrm>
            <a:off x="1424419" y="626049"/>
            <a:ext cx="5581649" cy="9029700"/>
          </a:xfrm>
          <a:prstGeom prst="rect">
            <a:avLst/>
          </a:prstGeom>
        </p:spPr>
      </p:pic>
      <p:pic>
        <p:nvPicPr>
          <p:cNvPr id="4" name="object 4"/>
          <p:cNvPicPr/>
          <p:nvPr/>
        </p:nvPicPr>
        <p:blipFill>
          <a:blip r:embed="rId4" cstate="print"/>
          <a:stretch>
            <a:fillRect/>
          </a:stretch>
        </p:blipFill>
        <p:spPr>
          <a:xfrm>
            <a:off x="15679419" y="689432"/>
            <a:ext cx="1533524" cy="1533524"/>
          </a:xfrm>
          <a:prstGeom prst="rect">
            <a:avLst/>
          </a:prstGeom>
        </p:spPr>
      </p:pic>
      <p:sp>
        <p:nvSpPr>
          <p:cNvPr id="5" name="object 5"/>
          <p:cNvSpPr txBox="1">
            <a:spLocks noGrp="1"/>
          </p:cNvSpPr>
          <p:nvPr>
            <p:ph type="title"/>
          </p:nvPr>
        </p:nvSpPr>
        <p:spPr>
          <a:xfrm>
            <a:off x="7550150" y="1344165"/>
            <a:ext cx="8075163" cy="1696617"/>
          </a:xfrm>
          <a:prstGeom prst="rect">
            <a:avLst/>
          </a:prstGeom>
        </p:spPr>
        <p:txBody>
          <a:bodyPr vert="horz" wrap="square" lIns="0" tIns="29209" rIns="0" bIns="0" rtlCol="0">
            <a:spAutoFit/>
          </a:bodyPr>
          <a:lstStyle/>
          <a:p>
            <a:pPr marL="12700" marR="5080">
              <a:lnSpc>
                <a:spcPts val="6450"/>
              </a:lnSpc>
              <a:spcBef>
                <a:spcPts val="229"/>
              </a:spcBef>
            </a:pPr>
            <a:r>
              <a:rPr sz="7000" b="1" spc="1235" dirty="0" err="1">
                <a:latin typeface="Century" panose="02040604050505020304" pitchFamily="18" charset="0"/>
              </a:rPr>
              <a:t>Shadcn</a:t>
            </a:r>
            <a:r>
              <a:rPr sz="7000" b="1" spc="-85" dirty="0">
                <a:latin typeface="Century" panose="02040604050505020304" pitchFamily="18" charset="0"/>
              </a:rPr>
              <a:t> </a:t>
            </a:r>
            <a:r>
              <a:rPr sz="7000" b="1" spc="225" dirty="0" smtClean="0">
                <a:latin typeface="Century" panose="02040604050505020304" pitchFamily="18" charset="0"/>
              </a:rPr>
              <a:t>UI</a:t>
            </a:r>
            <a:r>
              <a:rPr lang="en-US" sz="7000" b="1" spc="225" dirty="0" smtClean="0">
                <a:latin typeface="Century" panose="02040604050505020304" pitchFamily="18" charset="0"/>
              </a:rPr>
              <a:t> Integration</a:t>
            </a:r>
            <a:endParaRPr sz="7000" b="1" dirty="0">
              <a:latin typeface="Century" panose="02040604050505020304" pitchFamily="18" charset="0"/>
            </a:endParaRPr>
          </a:p>
        </p:txBody>
      </p:sp>
      <p:sp>
        <p:nvSpPr>
          <p:cNvPr id="7" name="TextBox 6"/>
          <p:cNvSpPr txBox="1"/>
          <p:nvPr/>
        </p:nvSpPr>
        <p:spPr>
          <a:xfrm>
            <a:off x="7550150" y="3321050"/>
            <a:ext cx="9982200" cy="6247864"/>
          </a:xfrm>
          <a:prstGeom prst="rect">
            <a:avLst/>
          </a:prstGeom>
          <a:noFill/>
        </p:spPr>
        <p:txBody>
          <a:bodyPr wrap="square" rtlCol="0">
            <a:spAutoFit/>
          </a:bodyPr>
          <a:lstStyle/>
          <a:p>
            <a:pPr algn="just"/>
            <a:r>
              <a:rPr lang="en-US" sz="4000" dirty="0" err="1" smtClean="0">
                <a:latin typeface="Century" panose="02040604050505020304" pitchFamily="18" charset="0"/>
              </a:rPr>
              <a:t>Shadcn</a:t>
            </a:r>
            <a:r>
              <a:rPr lang="en-US" sz="4000" dirty="0" smtClean="0">
                <a:latin typeface="Century" panose="02040604050505020304" pitchFamily="18" charset="0"/>
              </a:rPr>
              <a:t> UI is used to elevate the user experience. It offers a rich library of pre-designed components, styles, and themes that enhance the visual presentation of our Portfolio Theme Builder.</a:t>
            </a:r>
          </a:p>
          <a:p>
            <a:pPr algn="just"/>
            <a:r>
              <a:rPr lang="en-US" sz="4000" dirty="0" smtClean="0">
                <a:latin typeface="Century" panose="02040604050505020304" pitchFamily="18" charset="0"/>
              </a:rPr>
              <a:t>We ensure consistency, accessibility and modern design standards across our platform, resulting in a proper user interface that resonates with the audience.</a:t>
            </a:r>
            <a:endParaRPr lang="en-US" sz="4000" dirty="0">
              <a:latin typeface="Century" panose="020406040505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sp>
        <p:nvSpPr>
          <p:cNvPr id="3" name="object 3"/>
          <p:cNvSpPr txBox="1">
            <a:spLocks noGrp="1"/>
          </p:cNvSpPr>
          <p:nvPr>
            <p:ph type="ctrTitle"/>
          </p:nvPr>
        </p:nvSpPr>
        <p:spPr>
          <a:xfrm>
            <a:off x="4349750" y="882650"/>
            <a:ext cx="8720341" cy="1090042"/>
          </a:xfrm>
          <a:prstGeom prst="rect">
            <a:avLst/>
          </a:prstGeom>
        </p:spPr>
        <p:txBody>
          <a:bodyPr vert="horz" wrap="square" lIns="0" tIns="12700" rIns="0" bIns="0" rtlCol="0">
            <a:spAutoFit/>
          </a:bodyPr>
          <a:lstStyle/>
          <a:p>
            <a:pPr marL="12700">
              <a:lnSpc>
                <a:spcPct val="100000"/>
              </a:lnSpc>
              <a:spcBef>
                <a:spcPts val="100"/>
              </a:spcBef>
            </a:pPr>
            <a:r>
              <a:rPr lang="en-US" sz="7000" b="1" spc="585" dirty="0" smtClean="0">
                <a:latin typeface="Century" panose="02040604050505020304" pitchFamily="18" charset="0"/>
              </a:rPr>
              <a:t>SIGNIFICANCE</a:t>
            </a:r>
            <a:endParaRPr sz="7000" b="1" dirty="0">
              <a:latin typeface="Century" panose="02040604050505020304" pitchFamily="18" charset="0"/>
            </a:endParaRPr>
          </a:p>
        </p:txBody>
      </p:sp>
      <p:sp>
        <p:nvSpPr>
          <p:cNvPr id="4" name="object 4"/>
          <p:cNvSpPr txBox="1"/>
          <p:nvPr/>
        </p:nvSpPr>
        <p:spPr>
          <a:xfrm>
            <a:off x="1630153" y="2461071"/>
            <a:ext cx="14606797" cy="10092506"/>
          </a:xfrm>
          <a:prstGeom prst="rect">
            <a:avLst/>
          </a:prstGeom>
        </p:spPr>
        <p:txBody>
          <a:bodyPr vert="horz" wrap="square" lIns="0" tIns="12700" rIns="0" bIns="0" rtlCol="0">
            <a:spAutoFit/>
          </a:bodyPr>
          <a:lstStyle/>
          <a:p>
            <a:pPr marL="12700" marR="5080" algn="just">
              <a:lnSpc>
                <a:spcPct val="125000"/>
              </a:lnSpc>
              <a:spcBef>
                <a:spcPts val="100"/>
              </a:spcBef>
            </a:pPr>
            <a:r>
              <a:rPr lang="en-US" sz="4000" dirty="0" smtClean="0">
                <a:latin typeface="Century" panose="02040604050505020304" pitchFamily="18" charset="0"/>
                <a:cs typeface="Microsoft Sans Serif"/>
              </a:rPr>
              <a:t>This project addresses a critical need in the professional world by simplifying the process of creating personalized portfolios. </a:t>
            </a:r>
          </a:p>
          <a:p>
            <a:pPr marL="12700" marR="5080" algn="just">
              <a:lnSpc>
                <a:spcPct val="125000"/>
              </a:lnSpc>
              <a:spcBef>
                <a:spcPts val="100"/>
              </a:spcBef>
            </a:pPr>
            <a:r>
              <a:rPr lang="en-US" sz="4000" dirty="0" smtClean="0">
                <a:latin typeface="Century" panose="02040604050505020304" pitchFamily="18" charset="0"/>
                <a:cs typeface="Microsoft Sans Serif"/>
              </a:rPr>
              <a:t>Additionally, it democratizes access to quality design and technology, enabling users of all backgrounds to craft impressive online identities. Ultimately, this project embodies our commitment to innovation, empowerment, and inclusivity in the digital landscape.</a:t>
            </a:r>
          </a:p>
          <a:p>
            <a:pPr marL="12700" marR="5080" algn="just">
              <a:lnSpc>
                <a:spcPct val="125000"/>
              </a:lnSpc>
              <a:spcBef>
                <a:spcPts val="100"/>
              </a:spcBef>
            </a:pPr>
            <a:endParaRPr lang="en-US" sz="4000" dirty="0" smtClean="0">
              <a:latin typeface="Century" panose="02040604050505020304" pitchFamily="18" charset="0"/>
              <a:cs typeface="Microsoft Sans Serif"/>
            </a:endParaRPr>
          </a:p>
          <a:p>
            <a:pPr marL="12700" marR="5080" algn="just">
              <a:lnSpc>
                <a:spcPct val="125000"/>
              </a:lnSpc>
              <a:spcBef>
                <a:spcPts val="100"/>
              </a:spcBef>
            </a:pPr>
            <a:endParaRPr lang="en-US" sz="4000" dirty="0" smtClean="0">
              <a:latin typeface="Century" panose="02040604050505020304" pitchFamily="18" charset="0"/>
              <a:cs typeface="Microsoft Sans Serif"/>
            </a:endParaRPr>
          </a:p>
          <a:p>
            <a:pPr marL="12700" marR="5080" algn="just">
              <a:lnSpc>
                <a:spcPct val="125000"/>
              </a:lnSpc>
              <a:spcBef>
                <a:spcPts val="100"/>
              </a:spcBef>
            </a:pPr>
            <a:endParaRPr lang="en-US" sz="4000" dirty="0" smtClean="0">
              <a:latin typeface="Century" panose="02040604050505020304" pitchFamily="18" charset="0"/>
              <a:cs typeface="Microsoft Sans Serif"/>
            </a:endParaRPr>
          </a:p>
          <a:p>
            <a:pPr marL="12700" marR="5080" algn="just">
              <a:lnSpc>
                <a:spcPct val="125000"/>
              </a:lnSpc>
              <a:spcBef>
                <a:spcPts val="100"/>
              </a:spcBef>
            </a:pPr>
            <a:endParaRPr lang="en-US" sz="4000" dirty="0" smtClean="0">
              <a:latin typeface="Century" panose="02040604050505020304" pitchFamily="18" charset="0"/>
              <a:cs typeface="Microsoft Sans Serif"/>
            </a:endParaRPr>
          </a:p>
          <a:p>
            <a:pPr marL="12700" marR="5080" algn="just">
              <a:lnSpc>
                <a:spcPct val="125000"/>
              </a:lnSpc>
              <a:spcBef>
                <a:spcPts val="100"/>
              </a:spcBef>
            </a:pPr>
            <a:endParaRPr sz="4000" dirty="0">
              <a:latin typeface="Century" panose="02040604050505020304" pitchFamily="18" charset="0"/>
              <a:cs typeface="Microsoft Sans Serif"/>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98"/>
          </a:xfrm>
          <a:prstGeom prst="rect">
            <a:avLst/>
          </a:prstGeom>
        </p:spPr>
      </p:pic>
      <p:pic>
        <p:nvPicPr>
          <p:cNvPr id="4" name="object 4"/>
          <p:cNvPicPr/>
          <p:nvPr/>
        </p:nvPicPr>
        <p:blipFill>
          <a:blip r:embed="rId3" cstate="print"/>
          <a:stretch>
            <a:fillRect/>
          </a:stretch>
        </p:blipFill>
        <p:spPr>
          <a:xfrm>
            <a:off x="15679419" y="689432"/>
            <a:ext cx="1533524" cy="1533524"/>
          </a:xfrm>
          <a:prstGeom prst="rect">
            <a:avLst/>
          </a:prstGeom>
        </p:spPr>
      </p:pic>
      <p:sp>
        <p:nvSpPr>
          <p:cNvPr id="5" name="object 5"/>
          <p:cNvSpPr txBox="1">
            <a:spLocks noGrp="1"/>
          </p:cNvSpPr>
          <p:nvPr>
            <p:ph type="title"/>
          </p:nvPr>
        </p:nvSpPr>
        <p:spPr>
          <a:xfrm>
            <a:off x="158750" y="1129708"/>
            <a:ext cx="17221200" cy="1093248"/>
          </a:xfrm>
          <a:prstGeom prst="rect">
            <a:avLst/>
          </a:prstGeom>
        </p:spPr>
        <p:txBody>
          <a:bodyPr vert="horz" wrap="square" lIns="0" tIns="15875" rIns="0" bIns="0" rtlCol="0">
            <a:spAutoFit/>
          </a:bodyPr>
          <a:lstStyle/>
          <a:p>
            <a:pPr marL="12700" marR="5080" algn="ctr">
              <a:lnSpc>
                <a:spcPct val="100000"/>
              </a:lnSpc>
              <a:spcBef>
                <a:spcPts val="125"/>
              </a:spcBef>
            </a:pPr>
            <a:r>
              <a:rPr lang="en-US" sz="7000" b="1" dirty="0" smtClean="0">
                <a:latin typeface="Century" panose="02040604050505020304" pitchFamily="18" charset="0"/>
              </a:rPr>
              <a:t>SOME SNAPSHOTS </a:t>
            </a:r>
            <a:endParaRPr sz="7000" b="1" dirty="0">
              <a:latin typeface="Century" panose="02040604050505020304" pitchFamily="18" charset="0"/>
            </a:endParaRPr>
          </a:p>
        </p:txBody>
      </p:sp>
      <p:sp>
        <p:nvSpPr>
          <p:cNvPr id="7" name="TextBox 6"/>
          <p:cNvSpPr txBox="1"/>
          <p:nvPr/>
        </p:nvSpPr>
        <p:spPr>
          <a:xfrm>
            <a:off x="882650" y="2607211"/>
            <a:ext cx="16002000" cy="1323439"/>
          </a:xfrm>
          <a:prstGeom prst="rect">
            <a:avLst/>
          </a:prstGeom>
          <a:noFill/>
        </p:spPr>
        <p:txBody>
          <a:bodyPr wrap="square" rtlCol="0">
            <a:spAutoFit/>
          </a:bodyPr>
          <a:lstStyle/>
          <a:p>
            <a:pPr algn="ctr"/>
            <a:r>
              <a:rPr lang="en-US" sz="4000" dirty="0" smtClean="0">
                <a:latin typeface="Century" panose="02040604050505020304" pitchFamily="18" charset="0"/>
              </a:rPr>
              <a:t>This is the front page !</a:t>
            </a:r>
          </a:p>
          <a:p>
            <a:endParaRPr lang="en-US" sz="4000" dirty="0">
              <a:latin typeface="Century" panose="02040604050505020304" pitchFamily="18" charset="0"/>
            </a:endParaRPr>
          </a:p>
        </p:txBody>
      </p:sp>
      <p:pic>
        <p:nvPicPr>
          <p:cNvPr id="8" name="Picture 7"/>
          <p:cNvPicPr>
            <a:picLocks noChangeAspect="1"/>
          </p:cNvPicPr>
          <p:nvPr/>
        </p:nvPicPr>
        <p:blipFill>
          <a:blip r:embed="rId4"/>
          <a:stretch>
            <a:fillRect/>
          </a:stretch>
        </p:blipFill>
        <p:spPr>
          <a:xfrm>
            <a:off x="2825750" y="3930650"/>
            <a:ext cx="12115800" cy="5715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TotalTime>
  <Words>433</Words>
  <Application>Microsoft Office PowerPoint</Application>
  <PresentationFormat>Custom</PresentationFormat>
  <Paragraphs>58</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vt:lpstr>
      <vt:lpstr>Lucida Sans Unicode</vt:lpstr>
      <vt:lpstr>Microsoft Sans Serif</vt:lpstr>
      <vt:lpstr>Verdana</vt:lpstr>
      <vt:lpstr>Office Theme</vt:lpstr>
      <vt:lpstr>PowerPoint Presentation</vt:lpstr>
      <vt:lpstr>INTRODUCTION</vt:lpstr>
      <vt:lpstr>PROBLEM STATEMENT</vt:lpstr>
      <vt:lpstr>TECH STACK USED</vt:lpstr>
      <vt:lpstr>HTML, CSS AND JAVASCRIPT</vt:lpstr>
      <vt:lpstr>REACT, NEXT.JS </vt:lpstr>
      <vt:lpstr>Shadcn UI Integration</vt:lpstr>
      <vt:lpstr>SIGNIFICANCE</vt:lpstr>
      <vt:lpstr>SOME SNAPSHOTS </vt:lpstr>
      <vt:lpstr>SOME SNAPSHOTS (cont..) </vt:lpstr>
      <vt:lpstr>SOME SNAPSHOTS (cont..) </vt:lpstr>
      <vt:lpstr>SOME SNAPSHOTS (cont..) </vt:lpstr>
      <vt:lpstr>LINKS AND REFS. USED </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8</cp:revision>
  <dcterms:created xsi:type="dcterms:W3CDTF">2024-05-21T00:41:37Z</dcterms:created>
  <dcterms:modified xsi:type="dcterms:W3CDTF">2024-05-21T01:42:30Z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2024-05-21T00:00:00Z</vt:filetime>
  </property>
  <property fmtid="{D5CDD505-2E9C-101B-9397-08002B2CF9AE}" pid="3" name="Creator">
    <vt:lpwstr>Chromium</vt:lpwstr>
  </property>
  <property fmtid="{D5CDD505-2E9C-101B-9397-08002B2CF9AE}" pid="4" name="LastSaved">
    <vt:filetime>2024-05-21T00:00:00Z</vt:filetime>
  </property>
  <property fmtid="{D5CDD505-2E9C-101B-9397-08002B2CF9AE}" pid="5" name="Producer">
    <vt:lpwstr>GPL Ghostscript 10.02.0</vt:lpwstr>
  </property>
</Properties>
</file>